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1" r:id="rId4"/>
    <p:sldId id="258" r:id="rId5"/>
    <p:sldId id="259" r:id="rId6"/>
    <p:sldId id="262" r:id="rId7"/>
    <p:sldId id="263" r:id="rId8"/>
    <p:sldId id="264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6D5B-2D6D-4161-AC5D-04DBF7A59B06}" type="datetimeFigureOut">
              <a:rPr lang="en-US" smtClean="0"/>
              <a:t>9/15/2013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58740-7434-4203-8FD5-3DDA137F09E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6D5B-2D6D-4161-AC5D-04DBF7A59B06}" type="datetimeFigureOut">
              <a:rPr lang="en-US" smtClean="0"/>
              <a:t>9/15/2013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58740-7434-4203-8FD5-3DDA137F09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6D5B-2D6D-4161-AC5D-04DBF7A59B06}" type="datetimeFigureOut">
              <a:rPr lang="en-US" smtClean="0"/>
              <a:t>9/15/2013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58740-7434-4203-8FD5-3DDA137F09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6D5B-2D6D-4161-AC5D-04DBF7A59B06}" type="datetimeFigureOut">
              <a:rPr lang="en-US" smtClean="0"/>
              <a:t>9/15/2013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58740-7434-4203-8FD5-3DDA137F09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6D5B-2D6D-4161-AC5D-04DBF7A59B06}" type="datetimeFigureOut">
              <a:rPr lang="en-US" smtClean="0"/>
              <a:t>9/15/2013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58740-7434-4203-8FD5-3DDA137F09E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6D5B-2D6D-4161-AC5D-04DBF7A59B06}" type="datetimeFigureOut">
              <a:rPr lang="en-US" smtClean="0"/>
              <a:t>9/15/2013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58740-7434-4203-8FD5-3DDA137F09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6D5B-2D6D-4161-AC5D-04DBF7A59B06}" type="datetimeFigureOut">
              <a:rPr lang="en-US" smtClean="0"/>
              <a:t>9/15/2013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58740-7434-4203-8FD5-3DDA137F09EA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6D5B-2D6D-4161-AC5D-04DBF7A59B06}" type="datetimeFigureOut">
              <a:rPr lang="en-US" smtClean="0"/>
              <a:t>9/15/2013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58740-7434-4203-8FD5-3DDA137F09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6D5B-2D6D-4161-AC5D-04DBF7A59B06}" type="datetimeFigureOut">
              <a:rPr lang="en-US" smtClean="0"/>
              <a:t>9/15/2013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58740-7434-4203-8FD5-3DDA137F09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6D5B-2D6D-4161-AC5D-04DBF7A59B06}" type="datetimeFigureOut">
              <a:rPr lang="en-US" smtClean="0"/>
              <a:t>9/15/2013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58740-7434-4203-8FD5-3DDA137F09E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6D5B-2D6D-4161-AC5D-04DBF7A59B06}" type="datetimeFigureOut">
              <a:rPr lang="en-US" smtClean="0"/>
              <a:t>9/15/2013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58740-7434-4203-8FD5-3DDA137F09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C9466D5B-2D6D-4161-AC5D-04DBF7A59B06}" type="datetimeFigureOut">
              <a:rPr lang="en-US" smtClean="0"/>
              <a:t>9/15/2013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1358740-7434-4203-8FD5-3DDA137F09E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uffingtonpost.com/2013/07/06/head-transplant-italian-neuroscientist_n_3533391.html" TargetMode="External"/><Relationship Id="rId2" Type="http://schemas.openxmlformats.org/officeDocument/2006/relationships/hyperlink" Target="http://www.surgicalneurologyint.com/article.asp?issn=2152-7806;year=2013;volume=4;issue=2;spage=335;epage=342;aulast=Canavero;type=0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Organ Donation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Moral Implications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3453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Moral Implications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Transplant technology is developing so rapidly that new practices are outpacing society’s ability to explore their moral implications.</a:t>
            </a:r>
          </a:p>
        </p:txBody>
      </p:sp>
    </p:spTree>
    <p:extLst>
      <p:ext uri="{BB962C8B-B14F-4D97-AF65-F5344CB8AC3E}">
        <p14:creationId xmlns:p14="http://schemas.microsoft.com/office/powerpoint/2010/main" val="29504725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 Donation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One body can provide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1 </a:t>
            </a:r>
            <a:r>
              <a:rPr lang="en-US" dirty="0"/>
              <a:t>heart or 4 heart valves</a:t>
            </a:r>
          </a:p>
          <a:p>
            <a:pPr lvl="1"/>
            <a:r>
              <a:rPr lang="en-US" dirty="0"/>
              <a:t>2 lungs</a:t>
            </a:r>
          </a:p>
          <a:p>
            <a:pPr lvl="1"/>
            <a:r>
              <a:rPr lang="en-US" dirty="0"/>
              <a:t>2 kidneys</a:t>
            </a:r>
          </a:p>
          <a:p>
            <a:pPr lvl="1"/>
            <a:r>
              <a:rPr lang="en-US" dirty="0"/>
              <a:t>1 liver</a:t>
            </a:r>
          </a:p>
          <a:p>
            <a:pPr lvl="1"/>
            <a:r>
              <a:rPr lang="en-US" dirty="0"/>
              <a:t>1 pancreas</a:t>
            </a:r>
          </a:p>
          <a:p>
            <a:pPr lvl="1"/>
            <a:r>
              <a:rPr lang="en-US" dirty="0"/>
              <a:t>2 hip joints</a:t>
            </a:r>
          </a:p>
          <a:p>
            <a:pPr lvl="1"/>
            <a:r>
              <a:rPr lang="en-US" dirty="0"/>
              <a:t>1 jawbone</a:t>
            </a:r>
          </a:p>
          <a:p>
            <a:pPr lvl="1"/>
            <a:r>
              <a:rPr lang="en-US" dirty="0"/>
              <a:t>6 ear bones</a:t>
            </a:r>
          </a:p>
          <a:p>
            <a:pPr lvl="1"/>
            <a:r>
              <a:rPr lang="en-US" dirty="0"/>
              <a:t>2 corneas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lvl="1"/>
            <a:r>
              <a:rPr lang="en-US" dirty="0" smtClean="0"/>
              <a:t>Bone </a:t>
            </a:r>
            <a:r>
              <a:rPr lang="en-US" dirty="0"/>
              <a:t>Marrow</a:t>
            </a:r>
          </a:p>
          <a:p>
            <a:pPr lvl="1"/>
            <a:r>
              <a:rPr lang="en-US" dirty="0"/>
              <a:t>Limb bones and ribs</a:t>
            </a:r>
          </a:p>
          <a:p>
            <a:pPr lvl="1"/>
            <a:r>
              <a:rPr lang="en-US" dirty="0"/>
              <a:t>Ligaments, tendons, and pieces of cartilage</a:t>
            </a:r>
          </a:p>
          <a:p>
            <a:pPr lvl="1"/>
            <a:r>
              <a:rPr lang="en-US" dirty="0"/>
              <a:t>Skin</a:t>
            </a:r>
          </a:p>
          <a:p>
            <a:pPr lvl="1"/>
            <a:r>
              <a:rPr lang="en-US" dirty="0"/>
              <a:t>Blood vessels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015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0" y="4572000"/>
            <a:ext cx="7543800" cy="1600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Ethics of Allocating organs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What types of factors should be taken into consideration when deciding which particular individual will receive a transplant?</a:t>
            </a:r>
          </a:p>
          <a:p>
            <a:pPr lvl="1"/>
            <a:r>
              <a:rPr lang="en-US" dirty="0" smtClean="0"/>
              <a:t>Best chance of living and surviving the operation</a:t>
            </a:r>
          </a:p>
          <a:p>
            <a:pPr lvl="1"/>
            <a:r>
              <a:rPr lang="en-US" dirty="0" smtClean="0"/>
              <a:t>Most likely to die within a short time</a:t>
            </a:r>
          </a:p>
          <a:p>
            <a:pPr lvl="1"/>
            <a:r>
              <a:rPr lang="en-US" dirty="0" smtClean="0"/>
              <a:t>Blood type</a:t>
            </a:r>
          </a:p>
          <a:p>
            <a:pPr lvl="1"/>
            <a:r>
              <a:rPr lang="en-US" dirty="0" smtClean="0"/>
              <a:t>Has the person received an organ before</a:t>
            </a:r>
          </a:p>
          <a:p>
            <a:pPr lvl="1"/>
            <a:r>
              <a:rPr lang="en-US" dirty="0" smtClean="0"/>
              <a:t>Age</a:t>
            </a:r>
          </a:p>
          <a:p>
            <a:pPr lvl="1"/>
            <a:r>
              <a:rPr lang="en-US" dirty="0" smtClean="0"/>
              <a:t>Value to society</a:t>
            </a:r>
          </a:p>
          <a:p>
            <a:pPr lvl="1"/>
            <a:r>
              <a:rPr lang="en-US" dirty="0" smtClean="0"/>
              <a:t>Person waiting the longest</a:t>
            </a:r>
          </a:p>
          <a:p>
            <a:pPr lvl="1"/>
            <a:r>
              <a:rPr lang="en-US" dirty="0" smtClean="0"/>
              <a:t>Previous/current lifestyle – was the medical problem self induced</a:t>
            </a:r>
          </a:p>
          <a:p>
            <a:pPr lvl="1"/>
            <a:r>
              <a:rPr lang="en-US" dirty="0" smtClean="0"/>
              <a:t>Ability to pay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264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Big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limits, if any, should be placed on human efforts to overcome death?</a:t>
            </a:r>
          </a:p>
          <a:p>
            <a:endParaRPr lang="en-US" dirty="0"/>
          </a:p>
          <a:p>
            <a:r>
              <a:rPr lang="en-US" dirty="0" smtClean="0"/>
              <a:t>Science is evolving at an incredible rate.  Are all these developments steps in the right direction?</a:t>
            </a:r>
          </a:p>
        </p:txBody>
      </p:sp>
    </p:spTree>
    <p:extLst>
      <p:ext uri="{BB962C8B-B14F-4D97-AF65-F5344CB8AC3E}">
        <p14:creationId xmlns:p14="http://schemas.microsoft.com/office/powerpoint/2010/main" val="12936865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makes you…You?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medical breakthroughs, supposed it is possible to complete a successful brain transplant.  Sarah has died in an accident, and her family has given consent to give her brain to Kelly.  Who exists after the operation?</a:t>
            </a:r>
          </a:p>
          <a:p>
            <a:endParaRPr lang="en-US" dirty="0"/>
          </a:p>
          <a:p>
            <a:r>
              <a:rPr lang="en-US" dirty="0" smtClean="0"/>
              <a:t>Option A: It is Sarah, but with a new body.</a:t>
            </a:r>
          </a:p>
          <a:p>
            <a:r>
              <a:rPr lang="en-US" dirty="0" smtClean="0"/>
              <a:t>Option B: It is Kelly, but with a new brain.</a:t>
            </a:r>
          </a:p>
          <a:p>
            <a:r>
              <a:rPr lang="en-US" dirty="0" smtClean="0"/>
              <a:t>Option C: It is a combination of both girls</a:t>
            </a:r>
          </a:p>
        </p:txBody>
      </p:sp>
    </p:spTree>
    <p:extLst>
      <p:ext uri="{BB962C8B-B14F-4D97-AF65-F5344CB8AC3E}">
        <p14:creationId xmlns:p14="http://schemas.microsoft.com/office/powerpoint/2010/main" val="8142801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Medical Breakthrough or Ethical can of worms?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a provocative new paper, an Italian neuroscientist outlines how to perform a complete </a:t>
            </a:r>
            <a:r>
              <a:rPr lang="en-US" dirty="0">
                <a:hlinkClick r:id="rId2"/>
              </a:rPr>
              <a:t>human head transplant</a:t>
            </a:r>
            <a:r>
              <a:rPr lang="en-US" dirty="0"/>
              <a:t>, arguing that such a surgical procedure is now within the realm of possibility.</a:t>
            </a:r>
          </a:p>
          <a:p>
            <a:pPr algn="r"/>
            <a:r>
              <a:rPr lang="en-US" dirty="0" smtClean="0"/>
              <a:t>07/08/2013</a:t>
            </a:r>
          </a:p>
          <a:p>
            <a:pPr algn="r"/>
            <a:r>
              <a:rPr lang="en-US" sz="1100" dirty="0">
                <a:hlinkClick r:id="rId3"/>
              </a:rPr>
              <a:t>http://</a:t>
            </a:r>
            <a:r>
              <a:rPr lang="en-US" sz="1100" dirty="0" smtClean="0">
                <a:hlinkClick r:id="rId3"/>
              </a:rPr>
              <a:t>www.huffingtonpost.com/2013/07/06/head-transplant-italian-neuroscientist_n_3533391.html</a:t>
            </a:r>
            <a:endParaRPr lang="en-US" sz="1100" dirty="0" smtClean="0"/>
          </a:p>
          <a:p>
            <a:pPr marL="0" indent="0" algn="r">
              <a:buNone/>
            </a:pP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5822028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5667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36" y="609600"/>
            <a:ext cx="7772400" cy="5313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3778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52</TotalTime>
  <Words>303</Words>
  <Application>Microsoft Office PowerPoint</Application>
  <PresentationFormat>On-screen Show 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NewsPrint</vt:lpstr>
      <vt:lpstr>Organ Donation</vt:lpstr>
      <vt:lpstr>Moral Implications</vt:lpstr>
      <vt:lpstr>Organ Donation</vt:lpstr>
      <vt:lpstr>Ethics of Allocating organs</vt:lpstr>
      <vt:lpstr>The Big Questions</vt:lpstr>
      <vt:lpstr>What makes you…You?</vt:lpstr>
      <vt:lpstr>Medical Breakthrough or Ethical can of worms?</vt:lpstr>
      <vt:lpstr>PowerPoint Presentation</vt:lpstr>
      <vt:lpstr>PowerPoint Presentation</vt:lpstr>
    </vt:vector>
  </TitlesOfParts>
  <Company>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 Donation</dc:title>
  <dc:creator>user</dc:creator>
  <cp:lastModifiedBy>user</cp:lastModifiedBy>
  <cp:revision>1</cp:revision>
  <dcterms:created xsi:type="dcterms:W3CDTF">2013-09-16T00:09:58Z</dcterms:created>
  <dcterms:modified xsi:type="dcterms:W3CDTF">2013-09-16T01:02:34Z</dcterms:modified>
</cp:coreProperties>
</file>